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5143500" cx="9144000"/>
  <p:notesSz cx="6858000" cy="9144000"/>
  <p:embeddedFontLst>
    <p:embeddedFont>
      <p:font typeface="Kanit Medium"/>
      <p:regular r:id="rId38"/>
      <p:bold r:id="rId39"/>
      <p:italic r:id="rId40"/>
      <p:boldItalic r:id="rId41"/>
    </p:embeddedFont>
    <p:embeddedFont>
      <p:font typeface="Helvetica Neue"/>
      <p:regular r:id="rId42"/>
      <p:bold r:id="rId43"/>
      <p:italic r:id="rId44"/>
      <p:boldItalic r:id="rId45"/>
    </p:embeddedFont>
    <p:embeddedFont>
      <p:font typeface="Kanit"/>
      <p:regular r:id="rId46"/>
      <p:bold r:id="rId47"/>
      <p:italic r:id="rId48"/>
      <p:boldItalic r:id="rId49"/>
    </p:embeddedFont>
    <p:embeddedFont>
      <p:font typeface="Open Sans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KanitMedium-italic.fntdata"/><Relationship Id="rId42" Type="http://schemas.openxmlformats.org/officeDocument/2006/relationships/font" Target="fonts/HelveticaNeue-regular.fntdata"/><Relationship Id="rId41" Type="http://schemas.openxmlformats.org/officeDocument/2006/relationships/font" Target="fonts/KanitMedium-boldItalic.fntdata"/><Relationship Id="rId44" Type="http://schemas.openxmlformats.org/officeDocument/2006/relationships/font" Target="fonts/HelveticaNeue-italic.fntdata"/><Relationship Id="rId43" Type="http://schemas.openxmlformats.org/officeDocument/2006/relationships/font" Target="fonts/HelveticaNeue-bold.fntdata"/><Relationship Id="rId46" Type="http://schemas.openxmlformats.org/officeDocument/2006/relationships/font" Target="fonts/Kanit-regular.fntdata"/><Relationship Id="rId45" Type="http://schemas.openxmlformats.org/officeDocument/2006/relationships/font" Target="fonts/HelveticaNeue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Kanit-italic.fntdata"/><Relationship Id="rId47" Type="http://schemas.openxmlformats.org/officeDocument/2006/relationships/font" Target="fonts/Kanit-bold.fntdata"/><Relationship Id="rId49" Type="http://schemas.openxmlformats.org/officeDocument/2006/relationships/font" Target="fonts/Kani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font" Target="fonts/KanitMedium-bold.fntdata"/><Relationship Id="rId38" Type="http://schemas.openxmlformats.org/officeDocument/2006/relationships/font" Target="fonts/KanitMedium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OpenSans-bold.fntdata"/><Relationship Id="rId50" Type="http://schemas.openxmlformats.org/officeDocument/2006/relationships/font" Target="fonts/OpenSans-regular.fntdata"/><Relationship Id="rId53" Type="http://schemas.openxmlformats.org/officeDocument/2006/relationships/font" Target="fonts/OpenSans-boldItalic.fntdata"/><Relationship Id="rId52" Type="http://schemas.openxmlformats.org/officeDocument/2006/relationships/font" Target="fonts/OpenSans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gif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09a789b4e5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09a789b4e5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09a789b4e5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09a789b4e5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09a789b4e5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09a789b4e5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09a789b4e5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09a789b4e5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09a789b4e5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09a789b4e5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09c6dee40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09c6dee40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09c6dee407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09c6dee407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09c6dee407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09c6dee407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09c6dee407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09c6dee407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09c6dee407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09c6dee407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0a351161f0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0a351161f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09c6dee407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09c6dee407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09c6dee407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09c6dee407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09c6dee407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09c6dee407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09c6dee407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09c6dee407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09c6dee407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09c6dee407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09c6dee407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09c6dee407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09c6dee407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09c6dee407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09c6dee407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09c6dee407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09c6dee407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09c6dee407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09c6dee407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09c6dee407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099bcb6dd7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099bcb6dd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09c6dee407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09c6dee407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09c6dee407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09c6dee407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09c6dee407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09c6dee407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09c6dee407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09c6dee40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09a789b4e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09a789b4e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09a789b4e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09a789b4e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09c6dee40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09c6dee40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09a789b4e5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09a789b4e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09a789b4e5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09a789b4e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29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9600" y="400050"/>
            <a:ext cx="8001000" cy="1593056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2"/>
          <p:cNvSpPr txBox="1"/>
          <p:nvPr>
            <p:ph idx="1" type="subTitle"/>
          </p:nvPr>
        </p:nvSpPr>
        <p:spPr>
          <a:xfrm>
            <a:off x="1905000" y="2171700"/>
            <a:ext cx="5334000" cy="8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" name="Google Shape;21;p2"/>
          <p:cNvSpPr txBox="1"/>
          <p:nvPr>
            <p:ph type="ctrTitle"/>
          </p:nvPr>
        </p:nvSpPr>
        <p:spPr>
          <a:xfrm>
            <a:off x="685800" y="800100"/>
            <a:ext cx="7772400" cy="1085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4000"/>
              <a:buFont typeface="Open Sans"/>
              <a:buNone/>
              <a:defRPr b="0" sz="40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2" name="Google Shape;22;p2"/>
          <p:cNvSpPr txBox="1"/>
          <p:nvPr>
            <p:ph idx="2" type="subTitle"/>
          </p:nvPr>
        </p:nvSpPr>
        <p:spPr>
          <a:xfrm>
            <a:off x="1524000" y="3543300"/>
            <a:ext cx="6019800" cy="57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" name="Google Shape;23;p2"/>
          <p:cNvSpPr txBox="1"/>
          <p:nvPr>
            <p:ph idx="3" type="subTitle"/>
          </p:nvPr>
        </p:nvSpPr>
        <p:spPr>
          <a:xfrm>
            <a:off x="2133600" y="3028950"/>
            <a:ext cx="4876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600"/>
              </a:spcBef>
              <a:spcAft>
                <a:spcPts val="0"/>
              </a:spcAft>
              <a:buNone/>
              <a:defRPr sz="1800"/>
            </a:lvl1pPr>
            <a:lvl2pPr lvl="1" rtl="0" algn="ctr">
              <a:spcBef>
                <a:spcPts val="60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60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60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60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60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60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60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60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" name="Google Shape;24;p2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 txBox="1"/>
          <p:nvPr>
            <p:ph type="title"/>
          </p:nvPr>
        </p:nvSpPr>
        <p:spPr>
          <a:xfrm>
            <a:off x="457200" y="171450"/>
            <a:ext cx="82296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3600"/>
              <a:buNone/>
              <a:defRPr i="0" sz="4000" u="none" cap="none" strike="noStrike">
                <a:solidFill>
                  <a:srgbClr val="005EF6"/>
                </a:solidFill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11"/>
          <p:cNvSpPr txBox="1"/>
          <p:nvPr>
            <p:ph idx="1" type="body"/>
          </p:nvPr>
        </p:nvSpPr>
        <p:spPr>
          <a:xfrm>
            <a:off x="457200" y="1143000"/>
            <a:ext cx="8229600" cy="32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>
            <a:lvl1pPr indent="-4826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4000"/>
              <a:buChar char="•"/>
              <a:defRPr i="0" sz="3200" u="none" cap="none" strike="noStrike">
                <a:solidFill>
                  <a:schemeClr val="dk1"/>
                </a:solidFill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Char char="▪"/>
              <a:defRPr i="0" sz="2800" u="none" cap="none" strike="noStrike">
                <a:solidFill>
                  <a:schemeClr val="dk1"/>
                </a:solidFill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o"/>
              <a:defRPr i="0" sz="2400" u="none" cap="none" strike="noStrike">
                <a:solidFill>
                  <a:schemeClr val="dk1"/>
                </a:solidFill>
              </a:defRPr>
            </a:lvl3pPr>
            <a:lvl4pPr indent="-31115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●"/>
              <a:defRPr i="0" sz="2000" u="none" cap="none" strike="noStrike">
                <a:solidFill>
                  <a:schemeClr val="dk1"/>
                </a:solidFill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i="0" sz="2000" u="none" cap="none" strike="noStrike">
                <a:solidFill>
                  <a:schemeClr val="dk1"/>
                </a:solidFill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" name="Google Shape;62;p11"/>
          <p:cNvSpPr txBox="1"/>
          <p:nvPr>
            <p:ph idx="11" type="ftr"/>
          </p:nvPr>
        </p:nvSpPr>
        <p:spPr>
          <a:xfrm>
            <a:off x="457200" y="4914900"/>
            <a:ext cx="8229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2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6" name="Google Shape;66;p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" name="Google Shape;7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3">
  <p:cSld name="TITLE_3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3" name="Google Shape;73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4" name="Google Shape;7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4">
  <p:cSld name="TITLE_4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ctrTitle"/>
          </p:nvPr>
        </p:nvSpPr>
        <p:spPr>
          <a:xfrm>
            <a:off x="457200" y="563760"/>
            <a:ext cx="8229600" cy="30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77" name="Google Shape;77;p15"/>
          <p:cNvSpPr txBox="1"/>
          <p:nvPr>
            <p:ph idx="1" type="subTitle"/>
          </p:nvPr>
        </p:nvSpPr>
        <p:spPr>
          <a:xfrm>
            <a:off x="457200" y="3716392"/>
            <a:ext cx="8229600" cy="12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78" name="Google Shape;78;p15"/>
          <p:cNvCxnSpPr/>
          <p:nvPr/>
        </p:nvCxnSpPr>
        <p:spPr>
          <a:xfrm>
            <a:off x="457200" y="411480"/>
            <a:ext cx="8229600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" name="Google Shape;79;p15"/>
          <p:cNvCxnSpPr/>
          <p:nvPr/>
        </p:nvCxnSpPr>
        <p:spPr>
          <a:xfrm>
            <a:off x="457200" y="3633383"/>
            <a:ext cx="8229600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5">
  <p:cSld name="TITLE_5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ctrTitle"/>
          </p:nvPr>
        </p:nvSpPr>
        <p:spPr>
          <a:xfrm>
            <a:off x="457200" y="563760"/>
            <a:ext cx="8229600" cy="30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82" name="Google Shape;82;p16"/>
          <p:cNvSpPr txBox="1"/>
          <p:nvPr>
            <p:ph idx="1" type="subTitle"/>
          </p:nvPr>
        </p:nvSpPr>
        <p:spPr>
          <a:xfrm>
            <a:off x="457200" y="3716392"/>
            <a:ext cx="8229600" cy="12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83" name="Google Shape;83;p16"/>
          <p:cNvCxnSpPr/>
          <p:nvPr/>
        </p:nvCxnSpPr>
        <p:spPr>
          <a:xfrm>
            <a:off x="457200" y="411480"/>
            <a:ext cx="8229600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" name="Google Shape;84;p16"/>
          <p:cNvCxnSpPr/>
          <p:nvPr/>
        </p:nvCxnSpPr>
        <p:spPr>
          <a:xfrm>
            <a:off x="457200" y="3633383"/>
            <a:ext cx="8229600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6">
  <p:cSld name="TITLE_6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ctrTitle"/>
          </p:nvPr>
        </p:nvSpPr>
        <p:spPr>
          <a:xfrm>
            <a:off x="457200" y="563760"/>
            <a:ext cx="8229600" cy="30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87" name="Google Shape;87;p17"/>
          <p:cNvSpPr txBox="1"/>
          <p:nvPr>
            <p:ph idx="1" type="subTitle"/>
          </p:nvPr>
        </p:nvSpPr>
        <p:spPr>
          <a:xfrm>
            <a:off x="457200" y="3716392"/>
            <a:ext cx="8229600" cy="12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88" name="Google Shape;88;p17"/>
          <p:cNvCxnSpPr/>
          <p:nvPr/>
        </p:nvCxnSpPr>
        <p:spPr>
          <a:xfrm>
            <a:off x="457200" y="411480"/>
            <a:ext cx="8229600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9" name="Google Shape;89;p17"/>
          <p:cNvCxnSpPr/>
          <p:nvPr/>
        </p:nvCxnSpPr>
        <p:spPr>
          <a:xfrm>
            <a:off x="457200" y="3633383"/>
            <a:ext cx="8229600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7">
  <p:cSld name="TITLE_7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2" name="Google Shape;92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-Azure">
  <p:cSld name="Title &amp; Bullets-Azure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452438" y="404813"/>
            <a:ext cx="8239200" cy="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Kanit Medium"/>
              <a:buNone/>
              <a:defRPr sz="2600">
                <a:solidFill>
                  <a:srgbClr val="000000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452438" y="889861"/>
            <a:ext cx="8239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1700"/>
              <a:buFont typeface="Kanit"/>
              <a:buNone/>
              <a:defRPr sz="1700">
                <a:solidFill>
                  <a:srgbClr val="929292"/>
                </a:solidFill>
                <a:latin typeface="Kanit"/>
                <a:ea typeface="Kanit"/>
                <a:cs typeface="Kanit"/>
                <a:sym typeface="Kanit"/>
              </a:defRPr>
            </a:lvl1pPr>
            <a:lvl2pPr indent="-2794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2" type="body"/>
          </p:nvPr>
        </p:nvSpPr>
        <p:spPr>
          <a:xfrm>
            <a:off x="1253765" y="1591353"/>
            <a:ext cx="6636600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476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Char char="•"/>
              <a:defRPr/>
            </a:lvl1pPr>
            <a:lvl2pPr indent="-24765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Char char="•"/>
              <a:defRPr/>
            </a:lvl2pPr>
            <a:lvl3pPr indent="-24765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Char char="•"/>
              <a:defRPr/>
            </a:lvl3pPr>
            <a:lvl4pPr indent="-247650" lvl="3" marL="1828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Char char="•"/>
              <a:defRPr/>
            </a:lvl4pPr>
            <a:lvl5pPr indent="-247650" lvl="4" marL="22860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pic>
        <p:nvPicPr>
          <p:cNvPr descr="Image" id="98" name="Google Shape;98;p19"/>
          <p:cNvPicPr preferRelativeResize="0"/>
          <p:nvPr/>
        </p:nvPicPr>
        <p:blipFill rotWithShape="1">
          <a:blip r:embed="rId2">
            <a:alphaModFix amt="31640"/>
          </a:blip>
          <a:srcRect b="63719" l="43029" r="0" t="0"/>
          <a:stretch/>
        </p:blipFill>
        <p:spPr>
          <a:xfrm>
            <a:off x="-31956" y="3564209"/>
            <a:ext cx="2188254" cy="16091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9" name="Google Shape;99;p19"/>
          <p:cNvPicPr preferRelativeResize="0"/>
          <p:nvPr/>
        </p:nvPicPr>
        <p:blipFill rotWithShape="1">
          <a:blip r:embed="rId3">
            <a:alphaModFix/>
          </a:blip>
          <a:srcRect b="65321" l="43181" r="0" t="3970"/>
          <a:stretch/>
        </p:blipFill>
        <p:spPr>
          <a:xfrm>
            <a:off x="-5287" y="3953961"/>
            <a:ext cx="1984825" cy="12098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0" name="Google Shape;100;p19"/>
          <p:cNvPicPr preferRelativeResize="0"/>
          <p:nvPr/>
        </p:nvPicPr>
        <p:blipFill rotWithShape="1">
          <a:blip r:embed="rId4">
            <a:alphaModFix amt="26710"/>
          </a:blip>
          <a:srcRect b="0" l="8583" r="20770" t="24590"/>
          <a:stretch/>
        </p:blipFill>
        <p:spPr>
          <a:xfrm rot="2106625">
            <a:off x="5075670" y="-731840"/>
            <a:ext cx="4951553" cy="3616671"/>
          </a:xfrm>
          <a:custGeom>
            <a:rect b="b" l="l" r="r" t="t"/>
            <a:pathLst>
              <a:path extrusionOk="0" h="21600" w="21600">
                <a:moveTo>
                  <a:pt x="0" y="13314"/>
                </a:moveTo>
                <a:lnTo>
                  <a:pt x="4255" y="21599"/>
                </a:lnTo>
                <a:lnTo>
                  <a:pt x="14874" y="21600"/>
                </a:lnTo>
                <a:lnTo>
                  <a:pt x="21600" y="15126"/>
                </a:lnTo>
                <a:lnTo>
                  <a:pt x="13832" y="0"/>
                </a:lnTo>
                <a:lnTo>
                  <a:pt x="0" y="1331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01" name="Google Shape;101;p19"/>
          <p:cNvSpPr txBox="1"/>
          <p:nvPr>
            <p:ph idx="12" type="sldNum"/>
          </p:nvPr>
        </p:nvSpPr>
        <p:spPr>
          <a:xfrm>
            <a:off x="4500562" y="4905375"/>
            <a:ext cx="1383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700" u="none" cap="none" strike="noStrike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8">
  <p:cSld name="TITLE_8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4" name="Google Shape;104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5" name="Google Shape;10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/>
          <p:nvPr/>
        </p:nvSpPr>
        <p:spPr>
          <a:xfrm>
            <a:off x="0" y="228600"/>
            <a:ext cx="9144000" cy="742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3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3600"/>
              <a:buNone/>
              <a:defRPr>
                <a:solidFill>
                  <a:srgbClr val="005EF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" type="body"/>
          </p:nvPr>
        </p:nvSpPr>
        <p:spPr>
          <a:xfrm>
            <a:off x="228600" y="10858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>
              <a:spcBef>
                <a:spcPts val="60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" name="Google Shape;108;p21"/>
          <p:cNvSpPr/>
          <p:nvPr/>
        </p:nvSpPr>
        <p:spPr>
          <a:xfrm>
            <a:off x="0" y="228600"/>
            <a:ext cx="9144000" cy="742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1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3600"/>
              <a:buNone/>
              <a:defRPr>
                <a:solidFill>
                  <a:srgbClr val="005EF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228600" y="1085850"/>
            <a:ext cx="40599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11" name="Google Shape;111;p21"/>
          <p:cNvSpPr txBox="1"/>
          <p:nvPr>
            <p:ph idx="2" type="body"/>
          </p:nvPr>
        </p:nvSpPr>
        <p:spPr>
          <a:xfrm>
            <a:off x="4648200" y="1085850"/>
            <a:ext cx="40599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12" name="Google Shape;112;p21"/>
          <p:cNvSpPr txBox="1"/>
          <p:nvPr>
            <p:ph idx="3" type="subTitle"/>
          </p:nvPr>
        </p:nvSpPr>
        <p:spPr>
          <a:xfrm>
            <a:off x="0" y="0"/>
            <a:ext cx="4572000" cy="19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1pPr>
            <a:lvl2pPr lvl="1" rtl="0" algn="r">
              <a:spcBef>
                <a:spcPts val="600"/>
              </a:spcBef>
              <a:spcAft>
                <a:spcPts val="0"/>
              </a:spcAft>
              <a:buNone/>
              <a:defRPr/>
            </a:lvl2pPr>
            <a:lvl3pPr lvl="2" rtl="0" algn="r">
              <a:spcBef>
                <a:spcPts val="600"/>
              </a:spcBef>
              <a:spcAft>
                <a:spcPts val="0"/>
              </a:spcAft>
              <a:buNone/>
              <a:defRPr/>
            </a:lvl3pPr>
            <a:lvl4pPr lvl="3" rtl="0" algn="r">
              <a:spcBef>
                <a:spcPts val="600"/>
              </a:spcBef>
              <a:spcAft>
                <a:spcPts val="0"/>
              </a:spcAft>
              <a:buNone/>
              <a:defRPr/>
            </a:lvl4pPr>
            <a:lvl5pPr lvl="4" rtl="0" algn="r">
              <a:spcBef>
                <a:spcPts val="600"/>
              </a:spcBef>
              <a:spcAft>
                <a:spcPts val="0"/>
              </a:spcAft>
              <a:buNone/>
              <a:defRPr/>
            </a:lvl5pPr>
            <a:lvl6pPr lvl="5" rtl="0" algn="r">
              <a:spcBef>
                <a:spcPts val="600"/>
              </a:spcBef>
              <a:spcAft>
                <a:spcPts val="0"/>
              </a:spcAft>
              <a:buNone/>
              <a:defRPr/>
            </a:lvl6pPr>
            <a:lvl7pPr lvl="6" rtl="0" algn="r">
              <a:spcBef>
                <a:spcPts val="600"/>
              </a:spcBef>
              <a:spcAft>
                <a:spcPts val="0"/>
              </a:spcAft>
              <a:buNone/>
              <a:defRPr/>
            </a:lvl7pPr>
            <a:lvl8pPr lvl="7" rtl="0" algn="r">
              <a:spcBef>
                <a:spcPts val="600"/>
              </a:spcBef>
              <a:spcAft>
                <a:spcPts val="0"/>
              </a:spcAft>
              <a:buNone/>
              <a:defRPr/>
            </a:lvl8pPr>
            <a:lvl9pPr lvl="8" rtl="0" algn="r">
              <a:spcBef>
                <a:spcPts val="60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Centered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/>
          <p:nvPr/>
        </p:nvSpPr>
        <p:spPr>
          <a:xfrm>
            <a:off x="0" y="228600"/>
            <a:ext cx="9144000" cy="742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4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3600"/>
              <a:buNone/>
              <a:defRPr>
                <a:solidFill>
                  <a:srgbClr val="005EF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228600" y="971550"/>
            <a:ext cx="8763000" cy="346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4" name="Google Shape;34;p4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0" y="228600"/>
            <a:ext cx="9144000" cy="742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5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3600"/>
              <a:buNone/>
              <a:defRPr>
                <a:solidFill>
                  <a:srgbClr val="005EF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" type="body"/>
          </p:nvPr>
        </p:nvSpPr>
        <p:spPr>
          <a:xfrm>
            <a:off x="228600" y="1085850"/>
            <a:ext cx="40599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0" name="Google Shape;40;p5"/>
          <p:cNvSpPr txBox="1"/>
          <p:nvPr>
            <p:ph idx="2" type="body"/>
          </p:nvPr>
        </p:nvSpPr>
        <p:spPr>
          <a:xfrm>
            <a:off x="4648200" y="1085850"/>
            <a:ext cx="40599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" name="Google Shape;43;p6"/>
          <p:cNvSpPr/>
          <p:nvPr/>
        </p:nvSpPr>
        <p:spPr>
          <a:xfrm>
            <a:off x="0" y="228600"/>
            <a:ext cx="9144000" cy="742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6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3600"/>
              <a:buNone/>
              <a:defRPr>
                <a:solidFill>
                  <a:srgbClr val="005EF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7"/>
          <p:cNvSpPr txBox="1"/>
          <p:nvPr>
            <p:ph idx="2" type="subTitle"/>
          </p:nvPr>
        </p:nvSpPr>
        <p:spPr>
          <a:xfrm>
            <a:off x="0" y="0"/>
            <a:ext cx="4572000" cy="19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1pPr>
            <a:lvl2pPr lvl="1" rtl="0" algn="r">
              <a:spcBef>
                <a:spcPts val="600"/>
              </a:spcBef>
              <a:spcAft>
                <a:spcPts val="0"/>
              </a:spcAft>
              <a:buNone/>
              <a:defRPr/>
            </a:lvl2pPr>
            <a:lvl3pPr lvl="2" rtl="0" algn="r">
              <a:spcBef>
                <a:spcPts val="600"/>
              </a:spcBef>
              <a:spcAft>
                <a:spcPts val="0"/>
              </a:spcAft>
              <a:buNone/>
              <a:defRPr/>
            </a:lvl3pPr>
            <a:lvl4pPr lvl="3" rtl="0" algn="r">
              <a:spcBef>
                <a:spcPts val="600"/>
              </a:spcBef>
              <a:spcAft>
                <a:spcPts val="0"/>
              </a:spcAft>
              <a:buNone/>
              <a:defRPr/>
            </a:lvl4pPr>
            <a:lvl5pPr lvl="4" rtl="0" algn="r">
              <a:spcBef>
                <a:spcPts val="600"/>
              </a:spcBef>
              <a:spcAft>
                <a:spcPts val="0"/>
              </a:spcAft>
              <a:buNone/>
              <a:defRPr/>
            </a:lvl5pPr>
            <a:lvl6pPr lvl="5" rtl="0" algn="r">
              <a:spcBef>
                <a:spcPts val="600"/>
              </a:spcBef>
              <a:spcAft>
                <a:spcPts val="0"/>
              </a:spcAft>
              <a:buNone/>
              <a:defRPr/>
            </a:lvl6pPr>
            <a:lvl7pPr lvl="6" rtl="0" algn="r">
              <a:spcBef>
                <a:spcPts val="600"/>
              </a:spcBef>
              <a:spcAft>
                <a:spcPts val="0"/>
              </a:spcAft>
              <a:buNone/>
              <a:defRPr/>
            </a:lvl7pPr>
            <a:lvl8pPr lvl="7" rtl="0" algn="r">
              <a:spcBef>
                <a:spcPts val="600"/>
              </a:spcBef>
              <a:spcAft>
                <a:spcPts val="0"/>
              </a:spcAft>
              <a:buNone/>
              <a:defRPr/>
            </a:lvl8pPr>
            <a:lvl9pPr lvl="8" rtl="0" algn="r">
              <a:spcBef>
                <a:spcPts val="60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3" name="Google Shape;53;p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2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3600"/>
              <a:buNone/>
              <a:defRPr>
                <a:solidFill>
                  <a:srgbClr val="005EF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57" name="Google Shape;57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None/>
              <a:defRPr sz="3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pen Sans"/>
              <a:buChar char="●"/>
              <a:defRPr sz="3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"/>
              <a:buChar char="○"/>
              <a:defRPr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"/>
              <a:buChar char="■"/>
              <a:defRPr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○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■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○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■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/>
          <p:nvPr/>
        </p:nvSpPr>
        <p:spPr>
          <a:xfrm>
            <a:off x="0" y="0"/>
            <a:ext cx="4572000" cy="228600"/>
          </a:xfrm>
          <a:prstGeom prst="rect">
            <a:avLst/>
          </a:prstGeom>
          <a:solidFill>
            <a:srgbClr val="005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Natural Language Processing</a:t>
            </a:r>
            <a:endParaRPr sz="11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" name="Google Shape;9;p1"/>
          <p:cNvSpPr/>
          <p:nvPr/>
        </p:nvSpPr>
        <p:spPr>
          <a:xfrm>
            <a:off x="4572000" y="0"/>
            <a:ext cx="4572000" cy="22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5EF6"/>
                </a:solidFill>
              </a:rPr>
              <a:t>Constituency Parsing</a:t>
            </a:r>
            <a:endParaRPr sz="1100">
              <a:solidFill>
                <a:srgbClr val="005EF6"/>
              </a:solidFill>
            </a:endParaRPr>
          </a:p>
        </p:txBody>
      </p:sp>
      <p:sp>
        <p:nvSpPr>
          <p:cNvPr id="10" name="Google Shape;10;p1"/>
          <p:cNvSpPr/>
          <p:nvPr/>
        </p:nvSpPr>
        <p:spPr>
          <a:xfrm>
            <a:off x="0" y="4972050"/>
            <a:ext cx="3048000" cy="1716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1"/>
          <p:cNvSpPr/>
          <p:nvPr/>
        </p:nvSpPr>
        <p:spPr>
          <a:xfrm>
            <a:off x="3048000" y="4972050"/>
            <a:ext cx="3048000" cy="1716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"/>
          <p:cNvSpPr/>
          <p:nvPr/>
        </p:nvSpPr>
        <p:spPr>
          <a:xfrm>
            <a:off x="6096000" y="4972050"/>
            <a:ext cx="3048000" cy="17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" name="Google Shape;14;p1"/>
          <p:cNvSpPr txBox="1"/>
          <p:nvPr/>
        </p:nvSpPr>
        <p:spPr>
          <a:xfrm>
            <a:off x="6172200" y="4972050"/>
            <a:ext cx="25908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5EF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" name="Google Shape;15;p1"/>
          <p:cNvSpPr txBox="1"/>
          <p:nvPr/>
        </p:nvSpPr>
        <p:spPr>
          <a:xfrm>
            <a:off x="3048000" y="4972050"/>
            <a:ext cx="30480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rPr>
              <a:t>Chaklam Silpasuwanchai</a:t>
            </a:r>
            <a:endParaRPr sz="1100">
              <a:solidFill>
                <a:srgbClr val="005EF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" name="Google Shape;16;p1"/>
          <p:cNvSpPr txBox="1"/>
          <p:nvPr/>
        </p:nvSpPr>
        <p:spPr>
          <a:xfrm>
            <a:off x="0" y="4972050"/>
            <a:ext cx="3048000" cy="171600"/>
          </a:xfrm>
          <a:prstGeom prst="rect">
            <a:avLst/>
          </a:prstGeom>
          <a:solidFill>
            <a:srgbClr val="005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Asian Institute of Technology</a:t>
            </a:r>
            <a:endParaRPr sz="11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555975" y="4459800"/>
            <a:ext cx="408975" cy="4089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7.gif"/><Relationship Id="rId5" Type="http://schemas.openxmlformats.org/officeDocument/2006/relationships/image" Target="../media/image9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11.gif"/><Relationship Id="rId5" Type="http://schemas.openxmlformats.org/officeDocument/2006/relationships/image" Target="../media/image15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11.gif"/><Relationship Id="rId5" Type="http://schemas.openxmlformats.org/officeDocument/2006/relationships/image" Target="../media/image15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image" Target="../media/image11.gif"/><Relationship Id="rId5" Type="http://schemas.openxmlformats.org/officeDocument/2006/relationships/image" Target="../media/image15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Relationship Id="rId4" Type="http://schemas.openxmlformats.org/officeDocument/2006/relationships/image" Target="../media/image11.gif"/><Relationship Id="rId5" Type="http://schemas.openxmlformats.org/officeDocument/2006/relationships/image" Target="../media/image15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aclanthology.org/P13-1045.pdf" TargetMode="External"/><Relationship Id="rId4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dl.acm.org/doi/pdf/10.5555/2390948.2391084" TargetMode="External"/><Relationship Id="rId4" Type="http://schemas.openxmlformats.org/officeDocument/2006/relationships/image" Target="../media/image2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4.png"/><Relationship Id="rId4" Type="http://schemas.openxmlformats.org/officeDocument/2006/relationships/hyperlink" Target="http://nlp.stanford.edu:8080/sentiment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aclanthology.org/D13-1170.pdf" TargetMode="External"/><Relationship Id="rId4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eb.stanford.edu/~jurafsky/slp3/12.pdf" TargetMode="External"/><Relationship Id="rId4" Type="http://schemas.openxmlformats.org/officeDocument/2006/relationships/hyperlink" Target="https://web.stanford.edu/~jurafsky/slp3/14.pdf" TargetMode="External"/><Relationship Id="rId5" Type="http://schemas.openxmlformats.org/officeDocument/2006/relationships/hyperlink" Target="http://www.aclweb.org/anthology/P13-1045" TargetMode="External"/><Relationship Id="rId6" Type="http://schemas.openxmlformats.org/officeDocument/2006/relationships/hyperlink" Target="https://arxiv.org/pdf/1805.01052.pdf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dl.acm.org/doi/pdf/10.5555/2390948.2391084" TargetMode="External"/><Relationship Id="rId4" Type="http://schemas.openxmlformats.org/officeDocument/2006/relationships/hyperlink" Target="https://papers.nips.cc/paper/2018/file/d759175de8ea5b1d9a2660e45554894f-Paper.pdf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-nlp.stanford.edu/pubs/SocherLinNgManning_ICML2011.pdf" TargetMode="External"/><Relationship Id="rId4" Type="http://schemas.openxmlformats.org/officeDocument/2006/relationships/image" Target="../media/image14.png"/><Relationship Id="rId5" Type="http://schemas.openxmlformats.org/officeDocument/2006/relationships/image" Target="../media/image4.png"/><Relationship Id="rId6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Constituency Parsing</a:t>
            </a:r>
            <a:endParaRPr sz="3600"/>
          </a:p>
        </p:txBody>
      </p:sp>
      <p:sp>
        <p:nvSpPr>
          <p:cNvPr id="118" name="Google Shape;118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Natural Language Processing</a:t>
            </a:r>
            <a:endParaRPr sz="20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929292"/>
                </a:solidFill>
              </a:rPr>
              <a:t>(based on revision of Chris Manning Lectures)</a:t>
            </a:r>
            <a:endParaRPr sz="1400">
              <a:solidFill>
                <a:srgbClr val="929292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Input and output</a:t>
            </a:r>
            <a:endParaRPr sz="2600"/>
          </a:p>
        </p:txBody>
      </p:sp>
      <p:pic>
        <p:nvPicPr>
          <p:cNvPr id="185" name="Google Shape;18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23800"/>
            <a:ext cx="2884792" cy="304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1"/>
          <p:cNvSpPr txBox="1"/>
          <p:nvPr/>
        </p:nvSpPr>
        <p:spPr>
          <a:xfrm>
            <a:off x="3468193" y="1201500"/>
            <a:ext cx="539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Note: Same W is used at all nodes.   [;] is concatenation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\text{parent} = \text{tanh}(\mathbf{W}[\mathbf{c}_1; \mathbf{c}_2] + \mathbf{b})" id="187" name="Google Shape;18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69425" y="1862700"/>
            <a:ext cx="2884800" cy="23226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text{score} = \mathbf{U}^\top \text{parent}" id="188" name="Google Shape;188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69425" y="2238375"/>
            <a:ext cx="1869657" cy="26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Greedy Parsing</a:t>
            </a:r>
            <a:endParaRPr sz="2600"/>
          </a:p>
        </p:txBody>
      </p:sp>
      <p:pic>
        <p:nvPicPr>
          <p:cNvPr id="194" name="Google Shape;19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3412" y="1123800"/>
            <a:ext cx="3745182" cy="304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2"/>
          <p:cNvSpPr txBox="1"/>
          <p:nvPr/>
        </p:nvSpPr>
        <p:spPr>
          <a:xfrm>
            <a:off x="213754" y="1054525"/>
            <a:ext cx="19803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Algorithm</a:t>
            </a: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 Compute all contiguous pair of inputs.  Choose the best score and merge.  And repeat until no more nodes can be merged.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6" name="Google Shape;196;p32"/>
          <p:cNvSpPr txBox="1"/>
          <p:nvPr/>
        </p:nvSpPr>
        <p:spPr>
          <a:xfrm>
            <a:off x="6687400" y="1123800"/>
            <a:ext cx="2304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The 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score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of a tree is computed by the sum of the parsing decision scores at each node where x is the sentence (the cat sat on the mat) and y is the result tree: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s(x, y) = \sum_{n \in \text{nodes}(y)} s_n" id="197" name="Google Shape;19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76346" y="2078350"/>
            <a:ext cx="1310550" cy="35355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2"/>
          <p:cNvSpPr txBox="1"/>
          <p:nvPr/>
        </p:nvSpPr>
        <p:spPr>
          <a:xfrm>
            <a:off x="6679625" y="2538350"/>
            <a:ext cx="23040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The loss is based on 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max-margin parsing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(Taskar et al., 2004), where the loss is defined as (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x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is the sentence, 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y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is the true parse tree, 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yhat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is the best parse tree, 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A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is the function that yields the tree, </a:t>
            </a: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∆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defines the margin we want to penalize for each wrong merge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)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J = \sum_i s(x, y) - \max_{\hat{y}\in A(x)}(s(x, \hat{y})   + \Delta(\hat{y}, y))" id="199" name="Google Shape;199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5594" y="3954350"/>
            <a:ext cx="2392201" cy="2890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Greedy Parsing</a:t>
            </a:r>
            <a:endParaRPr sz="2600"/>
          </a:p>
        </p:txBody>
      </p:sp>
      <p:pic>
        <p:nvPicPr>
          <p:cNvPr id="205" name="Google Shape;20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6107" y="1123800"/>
            <a:ext cx="3745182" cy="304157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3"/>
          <p:cNvSpPr txBox="1"/>
          <p:nvPr/>
        </p:nvSpPr>
        <p:spPr>
          <a:xfrm>
            <a:off x="213754" y="1054525"/>
            <a:ext cx="19803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Algorithm</a:t>
            </a: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 Compute all contiguous pair of inputs.  Choose the best score and merge.  And repeat until no more nodes can be merged.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7" name="Google Shape;207;p33"/>
          <p:cNvSpPr txBox="1"/>
          <p:nvPr/>
        </p:nvSpPr>
        <p:spPr>
          <a:xfrm>
            <a:off x="6687400" y="1123800"/>
            <a:ext cx="2304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The 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score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of a tree is computed by the sum of the parsing decision scores at each node where x is the sentence (the cat sat on the mat) and y is the result tree: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s(x, y) = \sum_{n \in \text{nodes}(y)} s_n" id="208" name="Google Shape;20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76346" y="2078350"/>
            <a:ext cx="1310550" cy="3535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3"/>
          <p:cNvSpPr txBox="1"/>
          <p:nvPr/>
        </p:nvSpPr>
        <p:spPr>
          <a:xfrm>
            <a:off x="6679625" y="2538350"/>
            <a:ext cx="23040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The loss is based on 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max-margin parsing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(Taskar et al., 2004), where the loss is defined as (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x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is the sentence, 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y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is the true parse tree, 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yhat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is the best parse tree, 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A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is the function that yields the tree, </a:t>
            </a: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∆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defines the margin we want to penalize for each wrong merge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)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J = \sum_i s(x, y) - \max_{\hat{y}\in A(x)}(s(x, \hat{y})   + \Delta(\hat{y}, y))" id="210" name="Google Shape;210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5594" y="3954350"/>
            <a:ext cx="2392201" cy="2890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Greedy Parsing</a:t>
            </a:r>
            <a:endParaRPr sz="2600"/>
          </a:p>
        </p:txBody>
      </p:sp>
      <p:pic>
        <p:nvPicPr>
          <p:cNvPr id="216" name="Google Shape;21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6107" y="1134305"/>
            <a:ext cx="3745182" cy="304157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4"/>
          <p:cNvSpPr txBox="1"/>
          <p:nvPr/>
        </p:nvSpPr>
        <p:spPr>
          <a:xfrm>
            <a:off x="213754" y="1054525"/>
            <a:ext cx="19803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Algorithm</a:t>
            </a: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 Compute all contiguous pair of inputs.  Choose the best score and merge.  And repeat until no more nodes can be merged.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8" name="Google Shape;218;p34"/>
          <p:cNvSpPr txBox="1"/>
          <p:nvPr/>
        </p:nvSpPr>
        <p:spPr>
          <a:xfrm>
            <a:off x="6687400" y="1123800"/>
            <a:ext cx="2304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The 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score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of a tree is computed by the sum of the parsing decision scores at each node where x is the sentence (the cat sat on the mat) and y is the result tree: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s(x, y) = \sum_{n \in \text{nodes}(y)} s_n" id="219" name="Google Shape;21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76346" y="2078350"/>
            <a:ext cx="1310550" cy="35355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4"/>
          <p:cNvSpPr txBox="1"/>
          <p:nvPr/>
        </p:nvSpPr>
        <p:spPr>
          <a:xfrm>
            <a:off x="6679625" y="2538350"/>
            <a:ext cx="23040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The loss is based on 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max-margin parsing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(Taskar et al., 2004), where the loss is defined as (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x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is the sentence, 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y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is the true parse tree, 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yhat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is the best parse tree, 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A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is the function that yields the tree, </a:t>
            </a: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∆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defines the margin we want to penalize for each wrong merge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)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J = \sum_i s(x, y) - \max_{\hat{y}\in A(x)}(s(x, \hat{y})   + \Delta(\hat{y}, y))" id="221" name="Google Shape;221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5594" y="3954350"/>
            <a:ext cx="2392201" cy="2890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5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Greedy Parsing</a:t>
            </a:r>
            <a:endParaRPr sz="2600"/>
          </a:p>
        </p:txBody>
      </p:sp>
      <p:pic>
        <p:nvPicPr>
          <p:cNvPr id="227" name="Google Shape;22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9318" y="1179003"/>
            <a:ext cx="3745182" cy="3041575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5"/>
          <p:cNvSpPr txBox="1"/>
          <p:nvPr/>
        </p:nvSpPr>
        <p:spPr>
          <a:xfrm>
            <a:off x="213754" y="1054525"/>
            <a:ext cx="19803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Algorithm</a:t>
            </a: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 Compute all contiguous pair of inputs.  Choose the best score and merge.  And repeat until no more nodes can be merged.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9" name="Google Shape;229;p35"/>
          <p:cNvSpPr txBox="1"/>
          <p:nvPr/>
        </p:nvSpPr>
        <p:spPr>
          <a:xfrm>
            <a:off x="6687400" y="1123800"/>
            <a:ext cx="2304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The 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score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of a tree is computed by the sum of the parsing decision scores at each node where x is the sentence (the cat sat on the mat) and y is the result tree: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s(x, y) = \sum_{n \in \text{nodes}(y)} s_n" id="230" name="Google Shape;23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76346" y="2078350"/>
            <a:ext cx="1310550" cy="35355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5"/>
          <p:cNvSpPr txBox="1"/>
          <p:nvPr/>
        </p:nvSpPr>
        <p:spPr>
          <a:xfrm>
            <a:off x="6679625" y="2538350"/>
            <a:ext cx="23040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The loss is based on 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max-margin parsing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(Taskar et al., 2004), where the loss is defined as (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x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is the sentence, 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y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is the true parse tree, 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yhat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is the best parse tree, </a:t>
            </a:r>
            <a:r>
              <a:rPr b="1" lang="en" sz="1000">
                <a:latin typeface="Open Sans"/>
                <a:ea typeface="Open Sans"/>
                <a:cs typeface="Open Sans"/>
                <a:sym typeface="Open Sans"/>
              </a:rPr>
              <a:t>A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is the function that yields the tree, </a:t>
            </a: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∆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defines the margin we want to penalize for each wrong merge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)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J = \sum_i s(x, y) - \max_{\hat{y}\in A(x)}(s(x, \hat{y})   + \Delta(\hat{y}, y))" id="232" name="Google Shape;232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5594" y="3954350"/>
            <a:ext cx="2392201" cy="2890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6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Discussion</a:t>
            </a:r>
            <a:endParaRPr sz="2600"/>
          </a:p>
        </p:txBody>
      </p:sp>
      <p:sp>
        <p:nvSpPr>
          <p:cNvPr id="238" name="Google Shape;238;p36"/>
          <p:cNvSpPr txBox="1"/>
          <p:nvPr>
            <p:ph idx="1" type="body"/>
          </p:nvPr>
        </p:nvSpPr>
        <p:spPr>
          <a:xfrm>
            <a:off x="228600" y="933450"/>
            <a:ext cx="8763000" cy="24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Potential limitations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b="1" lang="en" sz="1500"/>
              <a:t>Single weight matrix</a:t>
            </a:r>
            <a:r>
              <a:rPr lang="en" sz="1500"/>
              <a:t> could NOT capture more complex, higher order composition and parsing long sentences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E.g., different semantics between </a:t>
            </a:r>
            <a:endParaRPr sz="1500"/>
          </a:p>
          <a:p>
            <a:pPr indent="-323850" lvl="3" marL="18288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det + noun (e.g., the cat).  Here the activation should be higher for “cat”, i.e., the second word</a:t>
            </a:r>
            <a:endParaRPr sz="1500"/>
          </a:p>
          <a:p>
            <a:pPr indent="-323850" lvl="3" marL="18288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n</a:t>
            </a:r>
            <a:r>
              <a:rPr lang="en" sz="1500"/>
              <a:t>p + cc (e.g., cat and).  Here the activation should be higher for “cat”, i.e., the first word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Addressed in version 2</a:t>
            </a:r>
            <a:endParaRPr sz="15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i="1" sz="1500"/>
          </a:p>
        </p:txBody>
      </p:sp>
      <p:sp>
        <p:nvSpPr>
          <p:cNvPr id="239" name="Google Shape;239;p36"/>
          <p:cNvSpPr txBox="1"/>
          <p:nvPr/>
        </p:nvSpPr>
        <p:spPr>
          <a:xfrm>
            <a:off x="206475" y="3255605"/>
            <a:ext cx="8763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○"/>
            </a:pPr>
            <a:r>
              <a:rPr b="1"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No interactions between input words</a:t>
            </a:r>
            <a:endParaRPr b="1"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■"/>
            </a:pP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Simple concatenation assumes no interaction.  Does not work for some cases, e.g., “very good”; here “very” amplifies “good”, or “should have been good”;  here “should have been” negates “good” 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■"/>
            </a:pP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Addressed in version 3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2: Multiple W + Tree + RNN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8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Multiple W + Tree + RNN</a:t>
            </a:r>
            <a:r>
              <a:rPr lang="en" sz="2600"/>
              <a:t> [Socher et al., ACL 2013]</a:t>
            </a:r>
            <a:endParaRPr sz="2600"/>
          </a:p>
        </p:txBody>
      </p:sp>
      <p:sp>
        <p:nvSpPr>
          <p:cNvPr id="250" name="Google Shape;250;p38"/>
          <p:cNvSpPr txBox="1"/>
          <p:nvPr/>
        </p:nvSpPr>
        <p:spPr>
          <a:xfrm>
            <a:off x="108400" y="4470175"/>
            <a:ext cx="8395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Open Sans"/>
                <a:ea typeface="Open Sans"/>
                <a:cs typeface="Open Sans"/>
                <a:sym typeface="Open Sans"/>
              </a:rPr>
              <a:t>Parsing with compositional vector grammars, Socher et al. 2013, </a:t>
            </a:r>
            <a:r>
              <a:rPr lang="en" sz="11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https://aclanthology.org/P13-1045.pdf</a:t>
            </a:r>
            <a:r>
              <a:rPr lang="en" sz="1100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51" name="Google Shape;25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288475"/>
            <a:ext cx="8839204" cy="2063056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8"/>
          <p:cNvSpPr txBox="1"/>
          <p:nvPr>
            <p:ph idx="1" type="body"/>
          </p:nvPr>
        </p:nvSpPr>
        <p:spPr>
          <a:xfrm>
            <a:off x="228600" y="1085850"/>
            <a:ext cx="8763000" cy="9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Idea</a:t>
            </a:r>
            <a:r>
              <a:rPr lang="en" sz="1500"/>
              <a:t>: simply assign a different matrix for every combinations!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Problem</a:t>
            </a:r>
            <a:r>
              <a:rPr lang="en" sz="1500"/>
              <a:t>:  speed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Solution</a:t>
            </a:r>
            <a:r>
              <a:rPr lang="en" sz="1500"/>
              <a:t>:  calculate score only for some very likely combination…..also use some shared W for very similar compositions</a:t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 </a:t>
            </a:r>
            <a:endParaRPr i="1" sz="15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9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Multiple W + Tree + RNN</a:t>
            </a:r>
            <a:endParaRPr sz="2600"/>
          </a:p>
        </p:txBody>
      </p:sp>
      <p:sp>
        <p:nvSpPr>
          <p:cNvPr id="258" name="Google Shape;258;p39"/>
          <p:cNvSpPr txBox="1"/>
          <p:nvPr>
            <p:ph idx="1" type="body"/>
          </p:nvPr>
        </p:nvSpPr>
        <p:spPr>
          <a:xfrm>
            <a:off x="228600" y="1085850"/>
            <a:ext cx="8763000" cy="4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SU-RNN (multiple W matrix) seems to outperform other manually featured parser at that time</a:t>
            </a:r>
            <a:r>
              <a:rPr lang="en" sz="1500"/>
              <a:t>.</a:t>
            </a:r>
            <a:endParaRPr i="1" sz="1500"/>
          </a:p>
        </p:txBody>
      </p:sp>
      <p:pic>
        <p:nvPicPr>
          <p:cNvPr id="259" name="Google Shape;25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3750" y="1729050"/>
            <a:ext cx="5436510" cy="25125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0" name="Google Shape;260;p39"/>
          <p:cNvCxnSpPr/>
          <p:nvPr/>
        </p:nvCxnSpPr>
        <p:spPr>
          <a:xfrm>
            <a:off x="352100" y="4103575"/>
            <a:ext cx="1369500" cy="54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0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Multiple W + Tree + RNN</a:t>
            </a:r>
            <a:endParaRPr sz="2600"/>
          </a:p>
        </p:txBody>
      </p:sp>
      <p:sp>
        <p:nvSpPr>
          <p:cNvPr id="266" name="Google Shape;266;p40"/>
          <p:cNvSpPr txBox="1"/>
          <p:nvPr>
            <p:ph idx="1" type="body"/>
          </p:nvPr>
        </p:nvSpPr>
        <p:spPr>
          <a:xfrm>
            <a:off x="228600" y="1085850"/>
            <a:ext cx="8763000" cy="4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Different W seems to be able to activate differently based on the composition</a:t>
            </a:r>
            <a:endParaRPr i="1" sz="1500"/>
          </a:p>
        </p:txBody>
      </p:sp>
      <p:pic>
        <p:nvPicPr>
          <p:cNvPr id="267" name="Google Shape;26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66800"/>
            <a:ext cx="8839202" cy="218416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40"/>
          <p:cNvSpPr txBox="1"/>
          <p:nvPr/>
        </p:nvSpPr>
        <p:spPr>
          <a:xfrm>
            <a:off x="1296050" y="3929550"/>
            <a:ext cx="165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e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.g., 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the cat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and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9" name="Google Shape;269;p40"/>
          <p:cNvSpPr txBox="1"/>
          <p:nvPr/>
        </p:nvSpPr>
        <p:spPr>
          <a:xfrm>
            <a:off x="5868050" y="3929550"/>
            <a:ext cx="165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e.g., at the 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door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Announcement</a:t>
            </a:r>
            <a:endParaRPr sz="2600"/>
          </a:p>
        </p:txBody>
      </p:sp>
      <p:sp>
        <p:nvSpPr>
          <p:cNvPr id="124" name="Google Shape;124;p23"/>
          <p:cNvSpPr txBox="1"/>
          <p:nvPr>
            <p:ph idx="1" type="body"/>
          </p:nvPr>
        </p:nvSpPr>
        <p:spPr>
          <a:xfrm>
            <a:off x="228600" y="971550"/>
            <a:ext cx="8763000" cy="346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TA announcements (if any)...</a:t>
            </a:r>
            <a:endParaRPr sz="15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1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Discussion</a:t>
            </a:r>
            <a:endParaRPr sz="2600"/>
          </a:p>
        </p:txBody>
      </p:sp>
      <p:sp>
        <p:nvSpPr>
          <p:cNvPr id="275" name="Google Shape;275;p41"/>
          <p:cNvSpPr txBox="1"/>
          <p:nvPr>
            <p:ph idx="1" type="body"/>
          </p:nvPr>
        </p:nvSpPr>
        <p:spPr>
          <a:xfrm>
            <a:off x="228600" y="10858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Potential limitations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b="1" lang="en" sz="1500"/>
              <a:t>Speed </a:t>
            </a:r>
            <a:r>
              <a:rPr lang="en" sz="1500"/>
              <a:t>remains a bit problem of this approach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Again, </a:t>
            </a:r>
            <a:r>
              <a:rPr b="1" lang="en" sz="1500"/>
              <a:t>n</a:t>
            </a:r>
            <a:r>
              <a:rPr b="1" lang="en" sz="1500"/>
              <a:t>o interactions</a:t>
            </a:r>
            <a:r>
              <a:rPr lang="en" sz="1500"/>
              <a:t> between input words</a:t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i="1" sz="15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3: Matrix-Vector + Tree + RNN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3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Matrix-Vector</a:t>
            </a:r>
            <a:r>
              <a:rPr lang="en" sz="2500"/>
              <a:t> + Tree + RNN</a:t>
            </a:r>
            <a:r>
              <a:rPr lang="en" sz="2500"/>
              <a:t> [Socher et al., EMNLP 2012]</a:t>
            </a:r>
            <a:endParaRPr sz="2500"/>
          </a:p>
        </p:txBody>
      </p:sp>
      <p:sp>
        <p:nvSpPr>
          <p:cNvPr id="286" name="Google Shape;286;p43"/>
          <p:cNvSpPr txBox="1"/>
          <p:nvPr/>
        </p:nvSpPr>
        <p:spPr>
          <a:xfrm>
            <a:off x="108400" y="4470175"/>
            <a:ext cx="8395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Open Sans"/>
                <a:ea typeface="Open Sans"/>
                <a:cs typeface="Open Sans"/>
                <a:sym typeface="Open Sans"/>
              </a:rPr>
              <a:t>Semantic Compositionality through Recursive Matrix-Vector Spaces, Socher et al. 2012, </a:t>
            </a:r>
            <a:r>
              <a:rPr lang="en" sz="9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https://dl.acm.org/doi/pdf/10.5555/2390948.2391084</a:t>
            </a:r>
            <a:r>
              <a:rPr lang="en" sz="900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9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87" name="Google Shape;28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3650" y="1163225"/>
            <a:ext cx="6084691" cy="3117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4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Matrix-Vector + Tree + RNN</a:t>
            </a:r>
            <a:endParaRPr sz="2500"/>
          </a:p>
        </p:txBody>
      </p:sp>
      <p:sp>
        <p:nvSpPr>
          <p:cNvPr id="293" name="Google Shape;293;p44"/>
          <p:cNvSpPr txBox="1"/>
          <p:nvPr>
            <p:ph idx="1" type="body"/>
          </p:nvPr>
        </p:nvSpPr>
        <p:spPr>
          <a:xfrm>
            <a:off x="228600" y="1085850"/>
            <a:ext cx="8763000" cy="8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x</a:t>
            </a:r>
            <a:r>
              <a:rPr lang="en" sz="1500"/>
              <a:t>-axis is the prediction (10 is very positive); y-axis is the probability distribution.  For “not annoying”, notice MV-RNN was able to predict 10 with relatively higher probability, while RNN predict a much lower probability for 10.</a:t>
            </a:r>
            <a:endParaRPr i="1" sz="1500"/>
          </a:p>
        </p:txBody>
      </p:sp>
      <p:pic>
        <p:nvPicPr>
          <p:cNvPr id="294" name="Google Shape;29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4647" y="2123203"/>
            <a:ext cx="4621324" cy="251975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44"/>
          <p:cNvSpPr/>
          <p:nvPr/>
        </p:nvSpPr>
        <p:spPr>
          <a:xfrm>
            <a:off x="2340993" y="2950132"/>
            <a:ext cx="1351500" cy="815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5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A little bit of sentiment analysis</a:t>
            </a:r>
            <a:endParaRPr sz="2600"/>
          </a:p>
        </p:txBody>
      </p:sp>
      <p:sp>
        <p:nvSpPr>
          <p:cNvPr id="301" name="Google Shape;301;p45"/>
          <p:cNvSpPr txBox="1"/>
          <p:nvPr>
            <p:ph idx="1" type="body"/>
          </p:nvPr>
        </p:nvSpPr>
        <p:spPr>
          <a:xfrm>
            <a:off x="228600" y="10858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Is the piece of text </a:t>
            </a:r>
            <a:r>
              <a:rPr b="1" lang="en" sz="1500"/>
              <a:t>positive</a:t>
            </a:r>
            <a:r>
              <a:rPr lang="en" sz="1500"/>
              <a:t>, </a:t>
            </a:r>
            <a:r>
              <a:rPr b="1" lang="en" sz="1500"/>
              <a:t>negative</a:t>
            </a:r>
            <a:r>
              <a:rPr lang="en" sz="1500"/>
              <a:t>, or </a:t>
            </a:r>
            <a:r>
              <a:rPr b="1" lang="en" sz="1500"/>
              <a:t>neutral</a:t>
            </a:r>
            <a:r>
              <a:rPr lang="en" sz="1500"/>
              <a:t>?</a:t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Sentiment is “easy”, especially for </a:t>
            </a:r>
            <a:r>
              <a:rPr lang="en" sz="1500" u="sng"/>
              <a:t>very long documents</a:t>
            </a:r>
            <a:r>
              <a:rPr lang="en" sz="1500"/>
              <a:t> ~90%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i="1" lang="en" sz="1500"/>
              <a:t>….</a:t>
            </a:r>
            <a:r>
              <a:rPr b="1" i="1" lang="en" sz="1500"/>
              <a:t>loved…</a:t>
            </a:r>
            <a:r>
              <a:rPr i="1" lang="en" sz="1500"/>
              <a:t>..</a:t>
            </a:r>
            <a:r>
              <a:rPr b="1" i="1" lang="en" sz="1500"/>
              <a:t>great……impressed…</a:t>
            </a:r>
            <a:r>
              <a:rPr i="1" lang="en" sz="1500"/>
              <a:t>..</a:t>
            </a:r>
            <a:r>
              <a:rPr b="1" i="1" lang="en" sz="1500"/>
              <a:t>marvelous</a:t>
            </a:r>
            <a:br>
              <a:rPr b="1" i="1" lang="en" sz="1500"/>
            </a:b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However</a:t>
            </a:r>
            <a:r>
              <a:rPr lang="en" sz="1500"/>
              <a:t>, if the model “</a:t>
            </a:r>
            <a:r>
              <a:rPr lang="en" sz="1500" u="sng"/>
              <a:t>memorizes</a:t>
            </a:r>
            <a:r>
              <a:rPr lang="en" sz="1500"/>
              <a:t>”, it will not be able to predict this kind of sentence correctly: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i="1" lang="en" sz="1500"/>
              <a:t>“</a:t>
            </a:r>
            <a:r>
              <a:rPr i="1" lang="en" sz="1500"/>
              <a:t>The movie should have been </a:t>
            </a:r>
            <a:r>
              <a:rPr b="1" i="1" lang="en" sz="1500"/>
              <a:t>better</a:t>
            </a:r>
            <a:r>
              <a:rPr i="1" lang="en" sz="1500"/>
              <a:t> and more </a:t>
            </a:r>
            <a:r>
              <a:rPr b="1" i="1" lang="en" sz="1500"/>
              <a:t>entertaining</a:t>
            </a:r>
            <a:r>
              <a:rPr i="1" lang="en" sz="1500"/>
              <a:t>.”</a:t>
            </a:r>
            <a:endParaRPr sz="15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6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Stanford Sentiment Treebank</a:t>
            </a:r>
            <a:endParaRPr sz="2600"/>
          </a:p>
        </p:txBody>
      </p:sp>
      <p:sp>
        <p:nvSpPr>
          <p:cNvPr id="307" name="Google Shape;307;p46"/>
          <p:cNvSpPr txBox="1"/>
          <p:nvPr>
            <p:ph idx="1" type="body"/>
          </p:nvPr>
        </p:nvSpPr>
        <p:spPr>
          <a:xfrm>
            <a:off x="228600" y="10858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215,154 </a:t>
            </a:r>
            <a:r>
              <a:rPr b="1" lang="en" sz="1500" u="sng"/>
              <a:t>phrases (not sentences!)</a:t>
            </a:r>
            <a:r>
              <a:rPr lang="en" sz="1500"/>
              <a:t> labeled in 11,855 sentences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Can actually help train and test compositions</a:t>
            </a:r>
            <a:endParaRPr b="1" sz="1500"/>
          </a:p>
        </p:txBody>
      </p:sp>
      <p:pic>
        <p:nvPicPr>
          <p:cNvPr id="308" name="Google Shape;30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8400" y="1817625"/>
            <a:ext cx="5907199" cy="2362876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46"/>
          <p:cNvSpPr txBox="1"/>
          <p:nvPr/>
        </p:nvSpPr>
        <p:spPr>
          <a:xfrm>
            <a:off x="1102200" y="4348000"/>
            <a:ext cx="701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http://nlp.stanford.edu:8080/sentiment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7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Better dataset helped all models</a:t>
            </a:r>
            <a:endParaRPr sz="2500"/>
          </a:p>
        </p:txBody>
      </p:sp>
      <p:pic>
        <p:nvPicPr>
          <p:cNvPr id="315" name="Google Shape;31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5500" y="1311850"/>
            <a:ext cx="4952976" cy="319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8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Discussion</a:t>
            </a:r>
            <a:endParaRPr sz="2600"/>
          </a:p>
        </p:txBody>
      </p:sp>
      <p:sp>
        <p:nvSpPr>
          <p:cNvPr id="321" name="Google Shape;321;p48"/>
          <p:cNvSpPr txBox="1"/>
          <p:nvPr>
            <p:ph idx="1" type="body"/>
          </p:nvPr>
        </p:nvSpPr>
        <p:spPr>
          <a:xfrm>
            <a:off x="228600" y="10858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Potential limitations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b="1" lang="en" sz="1500"/>
              <a:t>Every word comes with an extra matrix….</a:t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i="1" sz="15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4: Tensor + Tree + RNN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0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Tensor</a:t>
            </a:r>
            <a:r>
              <a:rPr lang="en" sz="2500"/>
              <a:t> + Tree + RNN [Socher et al., EMNLP 2013]</a:t>
            </a:r>
            <a:endParaRPr sz="2500"/>
          </a:p>
        </p:txBody>
      </p:sp>
      <p:sp>
        <p:nvSpPr>
          <p:cNvPr id="332" name="Google Shape;332;p50"/>
          <p:cNvSpPr txBox="1"/>
          <p:nvPr/>
        </p:nvSpPr>
        <p:spPr>
          <a:xfrm>
            <a:off x="108400" y="4470175"/>
            <a:ext cx="8395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Open Sans"/>
                <a:ea typeface="Open Sans"/>
                <a:cs typeface="Open Sans"/>
                <a:sym typeface="Open Sans"/>
              </a:rPr>
              <a:t>Recursive Deep Models for Semantic Compositionality Over a Sentiment Treebank, Socher et al. 2013, </a:t>
            </a:r>
            <a:r>
              <a:rPr lang="en" sz="9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https://aclanthology.org/D13-1170.pdf</a:t>
            </a:r>
            <a:r>
              <a:rPr lang="en" sz="900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3" name="Google Shape;333;p50"/>
          <p:cNvSpPr txBox="1"/>
          <p:nvPr>
            <p:ph idx="1" type="body"/>
          </p:nvPr>
        </p:nvSpPr>
        <p:spPr>
          <a:xfrm>
            <a:off x="228600" y="1085850"/>
            <a:ext cx="8763000" cy="8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Less parameters than MV-RNN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Allows the two word or phrase vectors to interact via multiplication through a middle tensor (3-dimensional) matrix</a:t>
            </a:r>
            <a:endParaRPr sz="1500"/>
          </a:p>
        </p:txBody>
      </p:sp>
      <p:pic>
        <p:nvPicPr>
          <p:cNvPr id="334" name="Google Shape;334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075" y="2075400"/>
            <a:ext cx="5406962" cy="2204424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50"/>
          <p:cNvSpPr txBox="1"/>
          <p:nvPr/>
        </p:nvSpPr>
        <p:spPr>
          <a:xfrm>
            <a:off x="6207675" y="1923000"/>
            <a:ext cx="2581500" cy="23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-For </a:t>
            </a:r>
            <a:r>
              <a:rPr lang="en" sz="13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each slice</a:t>
            </a:r>
            <a:endParaRPr sz="13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(1 x 4) @ (4 x 4) @ (4 x 1) = (1, 1)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- By having two slices of V, where this number “two” is simply the dimension of the word embedding, we will get a two-dimensional vector.  Then we just add with another transformed concatenated vectors (i.e., W([b;c]))</a:t>
            </a:r>
            <a:endParaRPr sz="13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6" name="Google Shape;336;p50"/>
          <p:cNvSpPr/>
          <p:nvPr/>
        </p:nvSpPr>
        <p:spPr>
          <a:xfrm>
            <a:off x="4374925" y="2719550"/>
            <a:ext cx="886800" cy="374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7" name="Google Shape;337;p50"/>
          <p:cNvCxnSpPr/>
          <p:nvPr/>
        </p:nvCxnSpPr>
        <p:spPr>
          <a:xfrm flipH="1">
            <a:off x="5281525" y="2286000"/>
            <a:ext cx="936000" cy="56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Suggested Readings</a:t>
            </a:r>
            <a:endParaRPr sz="2600"/>
          </a:p>
        </p:txBody>
      </p:sp>
      <p:sp>
        <p:nvSpPr>
          <p:cNvPr id="130" name="Google Shape;130;p24"/>
          <p:cNvSpPr txBox="1"/>
          <p:nvPr>
            <p:ph idx="1" type="body"/>
          </p:nvPr>
        </p:nvSpPr>
        <p:spPr>
          <a:xfrm>
            <a:off x="228600" y="10858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u="sng">
                <a:solidFill>
                  <a:schemeClr val="hlink"/>
                </a:solidFill>
                <a:hlinkClick r:id="rId3"/>
              </a:rPr>
              <a:t>https://web.stanford.edu/~jurafsky/slp3/12.pdf</a:t>
            </a:r>
            <a:r>
              <a:rPr lang="en" sz="1500"/>
              <a:t> (context-free grammar)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u="sng">
                <a:solidFill>
                  <a:schemeClr val="hlink"/>
                </a:solidFill>
                <a:hlinkClick r:id="rId4"/>
              </a:rPr>
              <a:t>https://web.stanford.edu/~jurafsky/slp3/13.pdf</a:t>
            </a:r>
            <a:r>
              <a:rPr lang="en" sz="1500"/>
              <a:t> (constituency grammar)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u="sng">
                <a:solidFill>
                  <a:schemeClr val="hlink"/>
                </a:solidFill>
                <a:hlinkClick r:id="rId5"/>
              </a:rPr>
              <a:t>Parsing with Compositional Vector Grammars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u="sng">
                <a:solidFill>
                  <a:schemeClr val="hlink"/>
                </a:solidFill>
                <a:hlinkClick r:id="rId6"/>
              </a:rPr>
              <a:t>Constituency Parsing with a Self-Attentive Encoder</a:t>
            </a:r>
            <a:endParaRPr sz="15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Accuracy improves to 85.4</a:t>
            </a:r>
            <a:endParaRPr sz="2500"/>
          </a:p>
        </p:txBody>
      </p:sp>
      <p:pic>
        <p:nvPicPr>
          <p:cNvPr id="343" name="Google Shape;34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8100" y="1203615"/>
            <a:ext cx="5607792" cy="3193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2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Negating negatives </a:t>
            </a:r>
            <a:r>
              <a:rPr lang="en" sz="2500"/>
              <a:t>should</a:t>
            </a:r>
            <a:r>
              <a:rPr lang="en" sz="2500"/>
              <a:t> increase positive activation</a:t>
            </a:r>
            <a:endParaRPr sz="2500"/>
          </a:p>
        </p:txBody>
      </p:sp>
      <p:pic>
        <p:nvPicPr>
          <p:cNvPr id="349" name="Google Shape;349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9963" y="1200000"/>
            <a:ext cx="6921669" cy="319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Takeaways</a:t>
            </a:r>
            <a:endParaRPr sz="2600"/>
          </a:p>
        </p:txBody>
      </p:sp>
      <p:sp>
        <p:nvSpPr>
          <p:cNvPr id="355" name="Google Shape;355;p53"/>
          <p:cNvSpPr txBox="1"/>
          <p:nvPr>
            <p:ph idx="1" type="body"/>
          </p:nvPr>
        </p:nvSpPr>
        <p:spPr>
          <a:xfrm>
            <a:off x="76200" y="933450"/>
            <a:ext cx="89595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Potential limitations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 sz="1400"/>
              <a:t>Cannot think of one at that time…..(maybe plug more powerful model than RNN?)</a:t>
            </a:r>
            <a:endParaRPr b="1"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Many work follows, e.g., using LSTM instead (Tai et al., ACL 2015)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Sentiment analysis</a:t>
            </a:r>
            <a:r>
              <a:rPr lang="en" sz="1400"/>
              <a:t> or </a:t>
            </a:r>
            <a:r>
              <a:rPr b="1" lang="en" sz="1400"/>
              <a:t>sentence classification</a:t>
            </a:r>
            <a:r>
              <a:rPr lang="en" sz="1400"/>
              <a:t> is hard once you make it a very short sentence!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Nowadays, </a:t>
            </a:r>
            <a:r>
              <a:rPr b="1" lang="en" sz="1400"/>
              <a:t>not many works utilized such tree-based approach</a:t>
            </a:r>
            <a:r>
              <a:rPr lang="en" sz="1400"/>
              <a:t>.  Many possible reasons: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Due to the tree structure, does not allow GPU to work efficiently, because the operations are not uniform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Many other models can well capture compositionality, especially </a:t>
            </a:r>
            <a:r>
              <a:rPr b="1" lang="en" sz="1400"/>
              <a:t>CNN</a:t>
            </a:r>
            <a:r>
              <a:rPr lang="en" sz="1400"/>
              <a:t> (bigrams, trigrams, etc.) or even </a:t>
            </a:r>
            <a:r>
              <a:rPr b="1" lang="en" sz="1400"/>
              <a:t>attention</a:t>
            </a:r>
            <a:r>
              <a:rPr lang="en" sz="1400"/>
              <a:t> (all possible grams!)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No one uses anymore does not mean we should not study.  At least, we learn the “underlying” philosophy how researchers think which is even more important!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Nevertheless, such tree-based method can be very useful for something like program translation (Chen et al., NeuroIPS 2018) when the language is very structured, unlike natural language.</a:t>
            </a:r>
            <a:endParaRPr sz="1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i="1" sz="1400"/>
          </a:p>
        </p:txBody>
      </p:sp>
      <p:sp>
        <p:nvSpPr>
          <p:cNvPr id="356" name="Google Shape;356;p53"/>
          <p:cNvSpPr txBox="1"/>
          <p:nvPr/>
        </p:nvSpPr>
        <p:spPr>
          <a:xfrm>
            <a:off x="96253" y="4431443"/>
            <a:ext cx="8666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Open Sans"/>
                <a:ea typeface="Open Sans"/>
                <a:cs typeface="Open Sans"/>
                <a:sym typeface="Open Sans"/>
              </a:rPr>
              <a:t>Improved Semantic Representations From Tree-Structured Long Short-Term Memory Networks, Tai et al., 2015, </a:t>
            </a:r>
            <a:r>
              <a:rPr lang="en" sz="8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https://dl.acm.org/doi/pdf/10.5555/2390948.2391084</a:t>
            </a:r>
            <a:r>
              <a:rPr lang="en" sz="800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Open Sans"/>
                <a:ea typeface="Open Sans"/>
                <a:cs typeface="Open Sans"/>
                <a:sym typeface="Open Sans"/>
              </a:rPr>
              <a:t>Tree-to-tree Neural Networks for Program Translation, Chen et al. 2018, </a:t>
            </a:r>
            <a:r>
              <a:rPr lang="en" sz="8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https://papers.nips.cc/paper/2018/file/d759175de8ea5b1d9a2660e45554894f-Paper.pdf</a:t>
            </a:r>
            <a:r>
              <a:rPr lang="en" sz="800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Recap:  </a:t>
            </a:r>
            <a:r>
              <a:rPr lang="en" sz="2400"/>
              <a:t>Context-free grammar / Constituency grammar</a:t>
            </a:r>
            <a:endParaRPr sz="2400"/>
          </a:p>
        </p:txBody>
      </p:sp>
      <p:sp>
        <p:nvSpPr>
          <p:cNvPr id="136" name="Google Shape;136;p25"/>
          <p:cNvSpPr txBox="1"/>
          <p:nvPr/>
        </p:nvSpPr>
        <p:spPr>
          <a:xfrm>
            <a:off x="1906825" y="-3302775"/>
            <a:ext cx="737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7" name="Google Shape;137;p25"/>
          <p:cNvSpPr txBox="1"/>
          <p:nvPr/>
        </p:nvSpPr>
        <p:spPr>
          <a:xfrm>
            <a:off x="265699" y="1212125"/>
            <a:ext cx="2099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NP -&gt; Det   N</a:t>
            </a:r>
            <a:endParaRPr sz="17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e.g., the cat</a:t>
            </a:r>
            <a:endParaRPr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8" name="Google Shape;138;p25"/>
          <p:cNvSpPr txBox="1"/>
          <p:nvPr/>
        </p:nvSpPr>
        <p:spPr>
          <a:xfrm>
            <a:off x="287575" y="1843604"/>
            <a:ext cx="4284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NP -&gt; Det  (Adj)  N</a:t>
            </a:r>
            <a:endParaRPr sz="17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e.g., the large cat</a:t>
            </a:r>
            <a:endParaRPr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9" name="Google Shape;139;p25"/>
          <p:cNvSpPr txBox="1"/>
          <p:nvPr/>
        </p:nvSpPr>
        <p:spPr>
          <a:xfrm>
            <a:off x="287575" y="3193325"/>
            <a:ext cx="4284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NP -&gt; Det  (Adj)  N  (PP)</a:t>
            </a:r>
            <a:endParaRPr sz="17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e.g., the large cat by the door</a:t>
            </a:r>
            <a:endParaRPr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0" name="Google Shape;140;p25"/>
          <p:cNvSpPr txBox="1"/>
          <p:nvPr/>
        </p:nvSpPr>
        <p:spPr>
          <a:xfrm>
            <a:off x="327561" y="3955325"/>
            <a:ext cx="4762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NP -&gt; Det  (Adj)*  N  (PP)</a:t>
            </a:r>
            <a:endParaRPr sz="17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e.g., the large cute furry cat by the door</a:t>
            </a:r>
            <a:endParaRPr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1" name="Google Shape;141;p25"/>
          <p:cNvSpPr txBox="1"/>
          <p:nvPr/>
        </p:nvSpPr>
        <p:spPr>
          <a:xfrm>
            <a:off x="291347" y="2507525"/>
            <a:ext cx="4284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PP -&gt; P  NP</a:t>
            </a:r>
            <a:endParaRPr sz="17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e.g., by the door</a:t>
            </a:r>
            <a:endParaRPr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2" name="Google Shape;142;p25"/>
          <p:cNvSpPr txBox="1"/>
          <p:nvPr/>
        </p:nvSpPr>
        <p:spPr>
          <a:xfrm>
            <a:off x="4395600" y="1095939"/>
            <a:ext cx="4762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VP -&gt;   V          PP</a:t>
            </a:r>
            <a:endParaRPr sz="17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e.g.,   talk   to the cat</a:t>
            </a:r>
            <a:endParaRPr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3" name="Google Shape;143;p25"/>
          <p:cNvSpPr txBox="1"/>
          <p:nvPr/>
        </p:nvSpPr>
        <p:spPr>
          <a:xfrm>
            <a:off x="4413707" y="1777967"/>
            <a:ext cx="4762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S -&gt;      NP                     VP</a:t>
            </a:r>
            <a:endParaRPr sz="17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e.g.,   the cat walked behind the dog</a:t>
            </a:r>
            <a:endParaRPr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4" name="Google Shape;144;p25"/>
          <p:cNvSpPr txBox="1"/>
          <p:nvPr/>
        </p:nvSpPr>
        <p:spPr>
          <a:xfrm>
            <a:off x="4519125" y="3041750"/>
            <a:ext cx="3784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More grammar rules!  As much as we want….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Composition of meanings</a:t>
            </a:r>
            <a:endParaRPr sz="2600"/>
          </a:p>
        </p:txBody>
      </p:sp>
      <p:sp>
        <p:nvSpPr>
          <p:cNvPr id="150" name="Google Shape;150;p26"/>
          <p:cNvSpPr txBox="1"/>
          <p:nvPr>
            <p:ph idx="1" type="body"/>
          </p:nvPr>
        </p:nvSpPr>
        <p:spPr>
          <a:xfrm>
            <a:off x="228600" y="10858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How can we work out the meaning of larger phrases?</a:t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i="1" lang="en" sz="1500"/>
              <a:t>The </a:t>
            </a:r>
            <a:r>
              <a:rPr b="1" i="1" lang="en" sz="1500"/>
              <a:t>snowboarder</a:t>
            </a:r>
            <a:r>
              <a:rPr i="1" lang="en" sz="1500"/>
              <a:t> is leaping over a mogul</a:t>
            </a:r>
            <a:endParaRPr i="1" sz="15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i="1" lang="en" sz="1500"/>
              <a:t>A </a:t>
            </a:r>
            <a:r>
              <a:rPr b="1" i="1" lang="en" sz="1500"/>
              <a:t>person on a snowboard</a:t>
            </a:r>
            <a:r>
              <a:rPr i="1" lang="en" sz="1500"/>
              <a:t> jumps into the air</a:t>
            </a:r>
            <a:r>
              <a:rPr lang="en" sz="1500"/>
              <a:t> </a:t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People interpret the meaning of larger text units – entities, descriptive terms, facts, arguments, stories – by </a:t>
            </a:r>
            <a:r>
              <a:rPr b="1" lang="en" sz="1500"/>
              <a:t>semantic composition of smaller elements</a:t>
            </a:r>
            <a:endParaRPr b="1" sz="1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Language in recursive structure</a:t>
            </a:r>
            <a:endParaRPr sz="2600"/>
          </a:p>
        </p:txBody>
      </p:sp>
      <p:sp>
        <p:nvSpPr>
          <p:cNvPr id="156" name="Google Shape;156;p27"/>
          <p:cNvSpPr txBox="1"/>
          <p:nvPr>
            <p:ph idx="1" type="body"/>
          </p:nvPr>
        </p:nvSpPr>
        <p:spPr>
          <a:xfrm>
            <a:off x="228600" y="10858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Language can be expressed in </a:t>
            </a:r>
            <a:r>
              <a:rPr b="1" lang="en" sz="1500"/>
              <a:t>recursive structure</a:t>
            </a:r>
            <a:r>
              <a:rPr lang="en" sz="1500"/>
              <a:t> (i.e., context-free grammar or constituency grammar)</a:t>
            </a:r>
            <a:endParaRPr sz="15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i="1" lang="en" sz="1500"/>
              <a:t>[</a:t>
            </a:r>
            <a:r>
              <a:rPr i="1" lang="en" sz="1500">
                <a:solidFill>
                  <a:srgbClr val="0000FF"/>
                </a:solidFill>
              </a:rPr>
              <a:t>The person standing next to</a:t>
            </a:r>
            <a:r>
              <a:rPr i="1" lang="en" sz="1500"/>
              <a:t> [</a:t>
            </a:r>
            <a:r>
              <a:rPr i="1" lang="en" sz="1500">
                <a:solidFill>
                  <a:srgbClr val="FF00FF"/>
                </a:solidFill>
              </a:rPr>
              <a:t>the man from</a:t>
            </a:r>
            <a:r>
              <a:rPr i="1" lang="en" sz="1500"/>
              <a:t> [</a:t>
            </a:r>
            <a:r>
              <a:rPr i="1" lang="en" sz="1500">
                <a:solidFill>
                  <a:srgbClr val="FF9900"/>
                </a:solidFill>
              </a:rPr>
              <a:t>the company that purchased</a:t>
            </a:r>
            <a:r>
              <a:rPr i="1" lang="en" sz="1500"/>
              <a:t> [</a:t>
            </a:r>
            <a:r>
              <a:rPr i="1" lang="en" sz="1500">
                <a:solidFill>
                  <a:srgbClr val="FF0000"/>
                </a:solidFill>
              </a:rPr>
              <a:t>the </a:t>
            </a:r>
            <a:endParaRPr i="1" sz="15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FF0000"/>
                </a:solidFill>
              </a:rPr>
              <a:t>firm that you used to work at</a:t>
            </a:r>
            <a:r>
              <a:rPr i="1" lang="en" sz="1500"/>
              <a:t>]]]]</a:t>
            </a:r>
            <a:endParaRPr i="1" sz="1500"/>
          </a:p>
        </p:txBody>
      </p:sp>
      <p:pic>
        <p:nvPicPr>
          <p:cNvPr id="157" name="Google Shape;15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6337" y="2424611"/>
            <a:ext cx="5887526" cy="210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1: Tree + NN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How to start now? [Socher et al., ICML 2011]</a:t>
            </a:r>
            <a:endParaRPr sz="2600"/>
          </a:p>
        </p:txBody>
      </p:sp>
      <p:sp>
        <p:nvSpPr>
          <p:cNvPr id="168" name="Google Shape;168;p29"/>
          <p:cNvSpPr txBox="1"/>
          <p:nvPr/>
        </p:nvSpPr>
        <p:spPr>
          <a:xfrm>
            <a:off x="108400" y="4470175"/>
            <a:ext cx="83952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Open Sans"/>
                <a:ea typeface="Open Sans"/>
                <a:cs typeface="Open Sans"/>
                <a:sym typeface="Open Sans"/>
              </a:rPr>
              <a:t>Parsing Natural Scenes and Natural Language with Recursive Neural Networks, Socher et al. 2011, </a:t>
            </a:r>
            <a:r>
              <a:rPr lang="en" sz="7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https://www-nlp.stanford.edu/pubs/SocherLinNgManning_ICML2011.pdf</a:t>
            </a:r>
            <a:r>
              <a:rPr lang="en" sz="700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7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9" name="Google Shape;169;p29"/>
          <p:cNvSpPr txBox="1"/>
          <p:nvPr/>
        </p:nvSpPr>
        <p:spPr>
          <a:xfrm>
            <a:off x="179333" y="1049090"/>
            <a:ext cx="8715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Can we get some phrase embeddings?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70" name="Google Shape;17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3088" y="1647890"/>
            <a:ext cx="4925832" cy="2517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80342" y="2049072"/>
            <a:ext cx="1683275" cy="21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94175" y="2394349"/>
            <a:ext cx="1956816" cy="1918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0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Input and output</a:t>
            </a:r>
            <a:endParaRPr sz="2600"/>
          </a:p>
        </p:txBody>
      </p:sp>
      <p:sp>
        <p:nvSpPr>
          <p:cNvPr id="178" name="Google Shape;178;p30"/>
          <p:cNvSpPr txBox="1"/>
          <p:nvPr/>
        </p:nvSpPr>
        <p:spPr>
          <a:xfrm>
            <a:off x="179333" y="1049090"/>
            <a:ext cx="8715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Input: two children’s embeddings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Output: (1) </a:t>
            </a:r>
            <a:r>
              <a:rPr b="1"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composition goodness score</a:t>
            </a: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(2) </a:t>
            </a:r>
            <a:r>
              <a:rPr b="1"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combined embeddings</a:t>
            </a:r>
            <a:endParaRPr b="1"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79" name="Google Shape;17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7775" y="1834201"/>
            <a:ext cx="3896446" cy="248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mer / Cambridg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